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10287000" cx="18288000"/>
  <p:notesSz cx="10287000" cy="18288000"/>
  <p:embeddedFontLst>
    <p:embeddedFont>
      <p:font typeface="Noto Sans JP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9" roundtripDataSignature="AMtx7mh/ip6hy8ifuqskZD74SNBReaPg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NotoSansJP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NotoSansJP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d031568f5_0_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ed031568f5_0_1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cff4ab674_5_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ecff4ab674_5_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cff4ab674_1_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ecff4ab674_1_1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cff4ab674_1_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ecff4ab674_1_5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d031568f5_0_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ed031568f5_0_2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d031568f5_0_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ed031568f5_0_3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d031568f5_0_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ed031568f5_0_5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d031568f5_0_6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ed031568f5_0_6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ed031568f5_0_7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ed031568f5_0_7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cff4ab674_5_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ecff4ab674_5_1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ecff4ab674_1_10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ecff4ab674_1_10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cff4ab674_1_1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ecff4ab674_1_12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d031568f5_0_8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ed031568f5_0_8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d031568f5_0_9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ed031568f5_0_9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d031568f5_0_10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ed031568f5_0_10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d031568f5_0_1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ed031568f5_0_11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ecff4ab674_1_1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ecff4ab674_1_13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d34b71421_0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ed34b71421_0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ecff4ab674_1_1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ecff4ab674_1_14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cff4ab674_1_15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ecff4ab674_1_15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ed34b71421_0_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ed34b71421_0_2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d031568f5_0_1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ed031568f5_0_13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ed5a226cc2_0_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ed5a226cc2_0_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cff4ab674_2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2ecff4ab674_2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787bd7df98_0_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2787bd7df98_0_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ecff4ab674_5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ecff4ab674_5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ed031568f5_0_1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ed031568f5_0_15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ed34b71421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ed34b71421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ed031568f5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ed031568f5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ed34b71421_0_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2ed34b71421_0_3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ff4ab674_2_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2ecff4ab674_2_2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cff4ab674_2_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ecff4ab674_2_4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cff4ab674_2_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2ecff4ab674_2_6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4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5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31.png"/><Relationship Id="rId6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6.png"/><Relationship Id="rId6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4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57.jp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7533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2780556" y="4370577"/>
            <a:ext cx="127245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100">
                <a:solidFill>
                  <a:srgbClr val="FFFFFF"/>
                </a:solidFill>
              </a:rPr>
              <a:t>11조</a:t>
            </a:r>
            <a:endParaRPr b="1" i="0" sz="4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4207950" y="9028900"/>
            <a:ext cx="381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11조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기현우, 조수한, 김민준, 김홍석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2" y="7"/>
            <a:ext cx="18285715" cy="459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 txBox="1"/>
          <p:nvPr/>
        </p:nvSpPr>
        <p:spPr>
          <a:xfrm>
            <a:off x="8478750" y="6597425"/>
            <a:ext cx="133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RMSE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평가지표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39" name="Google Shape;23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325" y="3882500"/>
            <a:ext cx="7334249" cy="25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903"/>
            <a:ext cx="18285725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13"/>
          <p:cNvGrpSpPr/>
          <p:nvPr/>
        </p:nvGrpSpPr>
        <p:grpSpPr>
          <a:xfrm>
            <a:off x="3843286" y="4081210"/>
            <a:ext cx="10599000" cy="2074376"/>
            <a:chOff x="3843286" y="4081210"/>
            <a:chExt cx="10599000" cy="2074376"/>
          </a:xfrm>
        </p:grpSpPr>
        <p:grpSp>
          <p:nvGrpSpPr>
            <p:cNvPr id="246" name="Google Shape;246;p13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247" name="Google Shape;247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8" name="Google Shape;248;p13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" name="Google Shape;249;p13"/>
            <p:cNvSpPr txBox="1"/>
            <p:nvPr/>
          </p:nvSpPr>
          <p:spPr>
            <a:xfrm>
              <a:off x="3843286" y="5078286"/>
              <a:ext cx="105990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400">
                  <a:solidFill>
                    <a:srgbClr val="FFFFFF"/>
                  </a:solidFill>
                </a:rPr>
                <a:t>Data Description</a:t>
              </a:r>
              <a:endParaRPr b="1" sz="6400">
                <a:solidFill>
                  <a:srgbClr val="FFFFFF"/>
                </a:solidFill>
              </a:endParaRPr>
            </a:p>
          </p:txBody>
        </p:sp>
      </p:grpSp>
      <p:sp>
        <p:nvSpPr>
          <p:cNvPr id="250" name="Google Shape;250;p13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ed031568f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ed031568f5_0_1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2ed031568f5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ed031568f5_0_1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데이터 설명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59" name="Google Shape;259;g2ed031568f5_0_11"/>
          <p:cNvSpPr txBox="1"/>
          <p:nvPr/>
        </p:nvSpPr>
        <p:spPr>
          <a:xfrm>
            <a:off x="1534925" y="3518675"/>
            <a:ext cx="49422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Train Data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rows = 1118822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columns = 52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Test Data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rows = 9272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columns = 51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2ed031568f5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975" y="3703438"/>
            <a:ext cx="10040874" cy="324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2ecff4ab674_5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903"/>
            <a:ext cx="1828572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ecff4ab674_5_28"/>
          <p:cNvSpPr txBox="1"/>
          <p:nvPr/>
        </p:nvSpPr>
        <p:spPr>
          <a:xfrm>
            <a:off x="3843286" y="5078286"/>
            <a:ext cx="10599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FFFFFF"/>
                </a:solidFill>
              </a:rPr>
              <a:t>EDA</a:t>
            </a:r>
            <a:r>
              <a:rPr lang="en-US" sz="6400">
                <a:solidFill>
                  <a:srgbClr val="FFFFFF"/>
                </a:solidFill>
              </a:rPr>
              <a:t> </a:t>
            </a:r>
            <a:endParaRPr sz="6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ecff4ab674_5_28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g2ecff4ab674_5_28"/>
          <p:cNvGrpSpPr/>
          <p:nvPr/>
        </p:nvGrpSpPr>
        <p:grpSpPr>
          <a:xfrm>
            <a:off x="8386075" y="4462489"/>
            <a:ext cx="1513366" cy="595424"/>
            <a:chOff x="8386174" y="4081210"/>
            <a:chExt cx="1513366" cy="793899"/>
          </a:xfrm>
        </p:grpSpPr>
        <p:pic>
          <p:nvPicPr>
            <p:cNvPr id="269" name="Google Shape;269;g2ecff4ab674_5_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6174" y="408121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g2ecff4ab674_5_28"/>
            <p:cNvSpPr txBox="1"/>
            <p:nvPr/>
          </p:nvSpPr>
          <p:spPr>
            <a:xfrm>
              <a:off x="8706556" y="4193714"/>
              <a:ext cx="8727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3-1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ecff4ab674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ecff4ab674_1_1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g2ecff4ab674_1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ecff4ab674_1_1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EDA - 데이</a:t>
            </a:r>
            <a:r>
              <a:rPr b="1" lang="en-US" sz="3000">
                <a:solidFill>
                  <a:srgbClr val="FFFFFF"/>
                </a:solidFill>
              </a:rPr>
              <a:t>터 한계점 파악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79" name="Google Shape;279;g2ecff4ab674_1_11"/>
          <p:cNvSpPr txBox="1"/>
          <p:nvPr/>
        </p:nvSpPr>
        <p:spPr>
          <a:xfrm>
            <a:off x="1534925" y="2843238"/>
            <a:ext cx="8722800" cy="5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 결측치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대부분의 feature는 결측치가 80%를 넘긴다.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각각의 결측치를 모두 크롤링하기에 시간적 한계 존재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각각의 결측치를 모두 크롤링하기에 신뢰도 한계 존재 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 feature 신뢰도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특정 feature는 동일한 데이터를 다르게 표기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데이터 출처에 대한 신뢰도 문제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 feature 유용성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아파트 가격을 유추하기에 적절한지에 대한 의문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ecff4ab674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43825" y="2469845"/>
            <a:ext cx="3511051" cy="657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2ecff4ab674_1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ecff4ab674_1_53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g2ecff4ab674_1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ecff4ab674_1_53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EDA - feature 한계</a:t>
            </a:r>
            <a:r>
              <a:rPr b="1" lang="en-US" sz="3000">
                <a:solidFill>
                  <a:srgbClr val="FFFFFF"/>
                </a:solidFill>
              </a:rPr>
              <a:t>점 극복 방안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89" name="Google Shape;289;g2ecff4ab674_1_53"/>
          <p:cNvSpPr txBox="1"/>
          <p:nvPr/>
        </p:nvSpPr>
        <p:spPr>
          <a:xfrm>
            <a:off x="1534925" y="2843250"/>
            <a:ext cx="6407400" cy="5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 결측치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크롤링 시도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feature 제거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통계치를 활용하여 대체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 feature 신뢰도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실제 값과 비교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데이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터 출처를 확인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 feature 유용성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domain 지식 활용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새로운 feature 추가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2ecff4ab674_1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2450" y="3806675"/>
            <a:ext cx="10040874" cy="3410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8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8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결측치 처리 - 좌표X, 좌표Y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99" name="Google Shape;2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3500" y="2873799"/>
            <a:ext cx="3037049" cy="35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6600" y="7032763"/>
            <a:ext cx="91154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8"/>
          <p:cNvSpPr txBox="1"/>
          <p:nvPr/>
        </p:nvSpPr>
        <p:spPr>
          <a:xfrm>
            <a:off x="1534925" y="2843250"/>
            <a:ext cx="6407400" cy="5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좌표X, 좌표Y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결측치 개수 : 876187개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격 예측에 중요한 요소로 판단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크롤링 수행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크롤링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‘시군구', ‘번지'를 합쳐 하나의 변수 생성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unique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한 값을 추출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각각의 값에 대해서 크롤링 수행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mapping 수행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ed031568f5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ed031568f5_0_23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2ed031568f5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ed031568f5_0_23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이상치</a:t>
            </a:r>
            <a:r>
              <a:rPr b="1" lang="en-US" sz="3000">
                <a:solidFill>
                  <a:srgbClr val="FFFFFF"/>
                </a:solidFill>
              </a:rPr>
              <a:t> 처리 - ‘아파트’별 target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310" name="Google Shape;310;g2ed031568f5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649" y="1973775"/>
            <a:ext cx="5737377" cy="375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ed031568f5_0_23"/>
          <p:cNvSpPr txBox="1"/>
          <p:nvPr/>
        </p:nvSpPr>
        <p:spPr>
          <a:xfrm>
            <a:off x="1534925" y="2726000"/>
            <a:ext cx="6407400" cy="6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아파트별 target 이상치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train data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unique한 아파트 개수 : 6550개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가격이 튀는 부분을 탐색 및 조정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이상치 탐지 및 조정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아파트별 data 추출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‘계약년월일’을 기준으로 정렬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좌우 2개씩 4개의 값과 비교하여 튀는 부분 탐지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이상치를 4개 값의 평균으로 대체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모델 성능 평가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오히려 성능 악화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해당 처리 폐기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2ed031568f5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3250" y="6020854"/>
            <a:ext cx="5744376" cy="375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2ed031568f5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ed031568f5_0_3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g2ed031568f5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ed031568f5_0_3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이상치 처리 - ‘전용면</a:t>
            </a:r>
            <a:r>
              <a:rPr b="1" lang="en-US" sz="3000">
                <a:solidFill>
                  <a:srgbClr val="FFFFFF"/>
                </a:solidFill>
              </a:rPr>
              <a:t>적'</a:t>
            </a:r>
            <a:r>
              <a:rPr b="1" lang="en-US" sz="3000">
                <a:solidFill>
                  <a:srgbClr val="FFFFFF"/>
                </a:solidFill>
              </a:rPr>
              <a:t>별 target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321" name="Google Shape;321;g2ed031568f5_0_35"/>
          <p:cNvSpPr txBox="1"/>
          <p:nvPr/>
        </p:nvSpPr>
        <p:spPr>
          <a:xfrm>
            <a:off x="1534925" y="2726000"/>
            <a:ext cx="6407400" cy="6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‘전용면적'</a:t>
            </a: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별 target 이상치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train data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이 크면 target도 증가할 것이라는 가정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이상치 탐지 및 조정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전용면적과 target에 대한 그래프 생성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전용면적이 300이 넘는 데이터를 이상치로 판단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해당 데이터의 target값을 강제로 2배 상향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모델 성능 평가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성능 상승 없음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해당 처리 폐기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2ed031568f5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8100" y="1679813"/>
            <a:ext cx="4187177" cy="404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ed031568f5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39452" y="5908688"/>
            <a:ext cx="4248304" cy="404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2ed031568f5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ed031568f5_0_5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2ed031568f5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ed031568f5_0_5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이상치 처리 - ‘층'별 target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332" name="Google Shape;332;g2ed031568f5_0_50"/>
          <p:cNvSpPr txBox="1"/>
          <p:nvPr/>
        </p:nvSpPr>
        <p:spPr>
          <a:xfrm>
            <a:off x="1534925" y="3925100"/>
            <a:ext cx="6407400" cy="3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‘층'별 target 이상치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train data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층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이 높으면 가격이 상승할 것이라 가정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이상치 탐지 및 조정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층과 target에 대한 그래프 생성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가정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과 반대되는 값을 탐색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데이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터 삭제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2ed031568f5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9925" y="2606426"/>
            <a:ext cx="7854475" cy="600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" y="5671754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2"/>
          <p:cNvGrpSpPr/>
          <p:nvPr/>
        </p:nvGrpSpPr>
        <p:grpSpPr>
          <a:xfrm>
            <a:off x="1219200" y="2049477"/>
            <a:ext cx="15219418" cy="6481301"/>
            <a:chOff x="1219200" y="2049477"/>
            <a:chExt cx="15219418" cy="6481301"/>
          </a:xfrm>
        </p:grpSpPr>
        <p:sp>
          <p:nvSpPr>
            <p:cNvPr id="98" name="Google Shape;98;p2"/>
            <p:cNvSpPr txBox="1"/>
            <p:nvPr/>
          </p:nvSpPr>
          <p:spPr>
            <a:xfrm>
              <a:off x="1219200" y="2049477"/>
              <a:ext cx="3604127" cy="853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" name="Google Shape;99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7097" y="3344542"/>
              <a:ext cx="14591521" cy="21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" name="Google Shape;100;p2"/>
            <p:cNvGrpSpPr/>
            <p:nvPr/>
          </p:nvGrpSpPr>
          <p:grpSpPr>
            <a:xfrm>
              <a:off x="1847094" y="3695700"/>
              <a:ext cx="7197903" cy="4835078"/>
              <a:chOff x="1847094" y="3695700"/>
              <a:chExt cx="7197903" cy="4835078"/>
            </a:xfrm>
          </p:grpSpPr>
          <p:sp>
            <p:nvSpPr>
              <p:cNvPr id="101" name="Google Shape;101;p2"/>
              <p:cNvSpPr txBox="1"/>
              <p:nvPr/>
            </p:nvSpPr>
            <p:spPr>
              <a:xfrm>
                <a:off x="1847096" y="3695700"/>
                <a:ext cx="61545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600" u="none" cap="none" strike="noStrike">
                    <a:solidFill>
                      <a:srgbClr val="FFAABB"/>
                    </a:solidFill>
                  </a:rPr>
                  <a:t>01.</a:t>
                </a:r>
                <a:r>
                  <a:rPr b="1" i="0" lang="en-US" sz="3600" u="none" cap="none" strike="noStrike">
                    <a:solidFill>
                      <a:srgbClr val="FFFFFF"/>
                    </a:solidFill>
                  </a:rPr>
                  <a:t> 팀원 소개</a:t>
                </a:r>
                <a:endParaRPr b="1" i="0" sz="3600" u="none" cap="none" strike="noStrike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Google Shape;102;p2"/>
              <p:cNvSpPr txBox="1"/>
              <p:nvPr/>
            </p:nvSpPr>
            <p:spPr>
              <a:xfrm>
                <a:off x="1847094" y="4570793"/>
                <a:ext cx="71814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600" u="none" cap="none" strike="noStrike">
                    <a:solidFill>
                      <a:srgbClr val="FFAABB"/>
                    </a:solidFill>
                  </a:rPr>
                  <a:t>02.</a:t>
                </a:r>
                <a:r>
                  <a:rPr b="1" i="0" lang="en-US" sz="3600" u="none" cap="none" strike="noStrike">
                    <a:solidFill>
                      <a:srgbClr val="FFFFFF"/>
                    </a:solidFill>
                  </a:rPr>
                  <a:t> 대회 소개</a:t>
                </a:r>
                <a:endParaRPr b="1" i="0" sz="3600" u="none" cap="none" strike="noStrike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1847097" y="5400471"/>
                <a:ext cx="69408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600" u="none" cap="none" strike="noStrike">
                    <a:solidFill>
                      <a:srgbClr val="FFAABB"/>
                    </a:solidFill>
                  </a:rPr>
                  <a:t>03.</a:t>
                </a:r>
                <a:r>
                  <a:rPr b="1" i="0" lang="en-US" sz="3600" u="none" cap="none" strike="noStrike">
                    <a:solidFill>
                      <a:srgbClr val="FFFFFF"/>
                    </a:solidFill>
                  </a:rPr>
                  <a:t> Data Description</a:t>
                </a:r>
                <a:endParaRPr b="1" i="0" sz="3600" u="none" cap="none" strike="noStrike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Google Shape;104;p2"/>
              <p:cNvSpPr txBox="1"/>
              <p:nvPr/>
            </p:nvSpPr>
            <p:spPr>
              <a:xfrm>
                <a:off x="1847097" y="7009182"/>
                <a:ext cx="64659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600" u="none" cap="none" strike="noStrike">
                    <a:solidFill>
                      <a:srgbClr val="FFAABB"/>
                    </a:solidFill>
                  </a:rPr>
                  <a:t>05. </a:t>
                </a:r>
                <a:r>
                  <a:rPr b="1" i="0" lang="en-US" sz="3600" u="none" cap="none" strike="noStrike">
                    <a:solidFill>
                      <a:srgbClr val="F8FFFF"/>
                    </a:solidFill>
                  </a:rPr>
                  <a:t>결과</a:t>
                </a:r>
                <a:endParaRPr b="1" i="0" sz="3600" u="none" cap="none" strike="noStrike">
                  <a:solidFill>
                    <a:srgbClr val="F8FFFF"/>
                  </a:solidFill>
                </a:endParaRPr>
              </a:p>
            </p:txBody>
          </p:sp>
          <p:sp>
            <p:nvSpPr>
              <p:cNvPr id="105" name="Google Shape;105;p2"/>
              <p:cNvSpPr txBox="1"/>
              <p:nvPr/>
            </p:nvSpPr>
            <p:spPr>
              <a:xfrm>
                <a:off x="1847097" y="6183617"/>
                <a:ext cx="69213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600" u="none" cap="none" strike="noStrike">
                    <a:solidFill>
                      <a:srgbClr val="FFAABB"/>
                    </a:solidFill>
                  </a:rPr>
                  <a:t>04.</a:t>
                </a:r>
                <a:r>
                  <a:rPr b="1" i="0" lang="en-US" sz="3600" u="none" cap="none" strike="noStrike">
                    <a:solidFill>
                      <a:srgbClr val="FFFFFF"/>
                    </a:solidFill>
                  </a:rPr>
                  <a:t> Modeling</a:t>
                </a:r>
                <a:endParaRPr b="1" i="0" sz="3600" u="none" cap="none" strike="noStrike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Google Shape;106;p2"/>
              <p:cNvSpPr txBox="1"/>
              <p:nvPr/>
            </p:nvSpPr>
            <p:spPr>
              <a:xfrm>
                <a:off x="1847097" y="7884278"/>
                <a:ext cx="71979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600" u="none" cap="none" strike="noStrike">
                    <a:solidFill>
                      <a:srgbClr val="FFAABB"/>
                    </a:solidFill>
                  </a:rPr>
                  <a:t>06.</a:t>
                </a:r>
                <a:r>
                  <a:rPr b="1" i="0" lang="en-US" sz="3600" u="none" cap="none" strike="noStrike">
                    <a:solidFill>
                      <a:srgbClr val="FFFFFF"/>
                    </a:solidFill>
                  </a:rPr>
                  <a:t> 경진대회 진행 소감</a:t>
                </a:r>
                <a:endParaRPr b="1" i="0" sz="3600" u="none" cap="none" strike="noStrike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2ed031568f5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ed031568f5_0_6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g2ed031568f5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ed031568f5_0_6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이상치 처리 - ‘층'별 target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342" name="Google Shape;342;g2ed031568f5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725" y="3192850"/>
            <a:ext cx="9267576" cy="48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ed031568f5_0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22501" y="3137861"/>
            <a:ext cx="5475975" cy="49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2ed031568f5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ed031568f5_0_74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g2ed031568f5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ed031568f5_0_74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이상치 처리 - ‘층'별 target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352" name="Google Shape;352;g2ed031568f5_0_74"/>
          <p:cNvSpPr txBox="1"/>
          <p:nvPr/>
        </p:nvSpPr>
        <p:spPr>
          <a:xfrm>
            <a:off x="2897750" y="4825050"/>
            <a:ext cx="52206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모델 성능 평가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성능 향상 없음 확인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해당 처리 폐기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g2ed031568f5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9925" y="2608856"/>
            <a:ext cx="7854475" cy="6002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2ecff4ab674_5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903"/>
            <a:ext cx="1828572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ecff4ab674_5_18"/>
          <p:cNvSpPr txBox="1"/>
          <p:nvPr/>
        </p:nvSpPr>
        <p:spPr>
          <a:xfrm>
            <a:off x="3843286" y="5078286"/>
            <a:ext cx="10599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FFFFFF"/>
                </a:solidFill>
              </a:rPr>
              <a:t>Feature Engineering</a:t>
            </a:r>
            <a:endParaRPr b="1" sz="6400">
              <a:solidFill>
                <a:srgbClr val="FFFFFF"/>
              </a:solidFill>
            </a:endParaRPr>
          </a:p>
        </p:txBody>
      </p:sp>
      <p:sp>
        <p:nvSpPr>
          <p:cNvPr id="360" name="Google Shape;360;g2ecff4ab674_5_18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g2ecff4ab674_5_18"/>
          <p:cNvGrpSpPr/>
          <p:nvPr/>
        </p:nvGrpSpPr>
        <p:grpSpPr>
          <a:xfrm>
            <a:off x="8386075" y="4462489"/>
            <a:ext cx="1513366" cy="595424"/>
            <a:chOff x="8386174" y="4081210"/>
            <a:chExt cx="1513366" cy="793899"/>
          </a:xfrm>
        </p:grpSpPr>
        <p:pic>
          <p:nvPicPr>
            <p:cNvPr id="362" name="Google Shape;362;g2ecff4ab674_5_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6174" y="408121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g2ecff4ab674_5_18"/>
            <p:cNvSpPr txBox="1"/>
            <p:nvPr/>
          </p:nvSpPr>
          <p:spPr>
            <a:xfrm>
              <a:off x="8706556" y="4193714"/>
              <a:ext cx="8727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3-</a:t>
              </a:r>
              <a:r>
                <a:rPr b="1" lang="en-US" sz="2600">
                  <a:solidFill>
                    <a:srgbClr val="A4A0F9"/>
                  </a:solidFill>
                </a:rPr>
                <a:t>2</a:t>
              </a:r>
              <a:endParaRPr b="1" sz="2600">
                <a:solidFill>
                  <a:srgbClr val="A4A0F9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2ecff4ab674_1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ecff4ab674_1_10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g2ecff4ab674_1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ecff4ab674_1_109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생성</a:t>
            </a:r>
            <a:r>
              <a:rPr b="1" lang="en-US" sz="3000">
                <a:solidFill>
                  <a:srgbClr val="FFFFFF"/>
                </a:solidFill>
              </a:rPr>
              <a:t> - 지하</a:t>
            </a:r>
            <a:r>
              <a:rPr b="1" lang="en-US" sz="3000">
                <a:solidFill>
                  <a:srgbClr val="FFFFFF"/>
                </a:solidFill>
              </a:rPr>
              <a:t>철, 버스 데이터 활용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372" name="Google Shape;372;g2ecff4ab674_1_109"/>
          <p:cNvSpPr txBox="1"/>
          <p:nvPr/>
        </p:nvSpPr>
        <p:spPr>
          <a:xfrm>
            <a:off x="1534925" y="2773100"/>
            <a:ext cx="64074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지하철 관련 feature 생성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geopy 라이브러리 활용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장 가까운 역과의 거리 (사용)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가장 가까운 역사 ID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장 가까운 역사명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가장 가까운 호선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인근(1.5km 이내) 지하철 역 개수 (사용)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버스 관련 feature 생성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geopy 라이브러리 활용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가장 가까운 정류장과의 거리 (사용)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가장 가까운 정류장 ID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인근(300m 이내) 버스 정류장 개수 (사용)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g2ecff4ab674_1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300" y="6319201"/>
            <a:ext cx="8578400" cy="29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ecff4ab674_1_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9236" y="2347075"/>
            <a:ext cx="4870532" cy="3435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2ecff4ab674_1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ecff4ab674_1_12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g2ecff4ab674_1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ecff4ab674_1_12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생성 - GDP, 금</a:t>
            </a:r>
            <a:r>
              <a:rPr b="1" lang="en-US" sz="3000">
                <a:solidFill>
                  <a:srgbClr val="FFFFFF"/>
                </a:solidFill>
              </a:rPr>
              <a:t>리, </a:t>
            </a:r>
            <a:r>
              <a:rPr b="1" lang="en-US" sz="3000">
                <a:solidFill>
                  <a:srgbClr val="FFFFFF"/>
                </a:solidFill>
              </a:rPr>
              <a:t>인플레이션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383" name="Google Shape;383;g2ecff4ab674_1_120"/>
          <p:cNvSpPr txBox="1"/>
          <p:nvPr/>
        </p:nvSpPr>
        <p:spPr>
          <a:xfrm>
            <a:off x="1549350" y="3182713"/>
            <a:ext cx="6407400" cy="52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GDP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국내 GDP값 사용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계약년도에 해당하는 GDP 적용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금리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한국은행 기준금리 사용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계약년월에 해당하는 금리 적용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인플레이션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기대 인플레이션율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계약년월에 해당하는 인플레이션 적용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2ecff4ab674_1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7575" y="3234814"/>
            <a:ext cx="9329325" cy="51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ed031568f5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ed031568f5_0_8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g2ed031568f5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ed031568f5_0_86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생성 - 거래량, 구</a:t>
            </a:r>
            <a:r>
              <a:rPr b="1" lang="en-US" sz="3000">
                <a:solidFill>
                  <a:srgbClr val="FFFFFF"/>
                </a:solidFill>
              </a:rPr>
              <a:t>별 지가지수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393" name="Google Shape;393;g2ed031568f5_0_86"/>
          <p:cNvSpPr txBox="1"/>
          <p:nvPr/>
        </p:nvSpPr>
        <p:spPr>
          <a:xfrm>
            <a:off x="1549350" y="3988696"/>
            <a:ext cx="6407400" cy="3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거래량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주택 거래량 정보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계약년월에 해당하는 값 적용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구별 지가지수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각 구별 지가지수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구, 계약년월에 해당하는 값 적용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2ed031568f5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7850" y="1822024"/>
            <a:ext cx="7306701" cy="36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ed031568f5_0_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47373" y="5674025"/>
            <a:ext cx="5936450" cy="39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2ed031568f5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ed031568f5_0_9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g2ed031568f5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ed031568f5_0_9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생성 - 공시지</a:t>
            </a:r>
            <a:r>
              <a:rPr b="1" lang="en-US" sz="3000">
                <a:solidFill>
                  <a:srgbClr val="FFFFFF"/>
                </a:solidFill>
              </a:rPr>
              <a:t>가 평균, 매수우위지수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404" name="Google Shape;404;g2ed031568f5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2350" y="2387750"/>
            <a:ext cx="8587775" cy="64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ed031568f5_0_97"/>
          <p:cNvSpPr txBox="1"/>
          <p:nvPr/>
        </p:nvSpPr>
        <p:spPr>
          <a:xfrm>
            <a:off x="1549350" y="3927733"/>
            <a:ext cx="64074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공시지가 평균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공시지가 평균 데이터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구, 계약년에 맞춰 적용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매수우위지수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매수우위지수 데이터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계약년월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에 맞춰 적용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2ed031568f5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ed031568f5_0_108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2ed031568f5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ed031568f5_0_108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생성 - 30</a:t>
            </a:r>
            <a:r>
              <a:rPr b="1" lang="en-US" sz="3000">
                <a:solidFill>
                  <a:srgbClr val="FFFFFF"/>
                </a:solidFill>
              </a:rPr>
              <a:t>년 이상 50년 이하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414" name="Google Shape;414;g2ed031568f5_0_108"/>
          <p:cNvSpPr txBox="1"/>
          <p:nvPr/>
        </p:nvSpPr>
        <p:spPr>
          <a:xfrm>
            <a:off x="1549350" y="4711941"/>
            <a:ext cx="6407400" cy="1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30년 이상 50년 이하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건물 나이를 확인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년~50년 사이는 1, 나머지는 0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g2ed031568f5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7100" y="2802417"/>
            <a:ext cx="10742075" cy="56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2ed031568f5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ed031568f5_0_118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2ed031568f5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ed031568f5_0_118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생성 - 아파</a:t>
            </a:r>
            <a:r>
              <a:rPr b="1" lang="en-US" sz="3000">
                <a:solidFill>
                  <a:srgbClr val="FFFFFF"/>
                </a:solidFill>
              </a:rPr>
              <a:t>트 &amp; 지하철 호선 카테고리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424" name="Google Shape;424;g2ed031568f5_0_118"/>
          <p:cNvSpPr txBox="1"/>
          <p:nvPr/>
        </p:nvSpPr>
        <p:spPr>
          <a:xfrm>
            <a:off x="1549350" y="3887797"/>
            <a:ext cx="64074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아파트 카테고리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아파트 이름을 사용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아파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트 이름에 특정 단어가 들어가는지 확인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지하철 호선 카테고리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지하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철 호선 사용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특정 지하철 호선을 선택하여 카테고리 생성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g2ed031568f5_0_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3750" y="5995137"/>
            <a:ext cx="6191472" cy="381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2ed031568f5_0_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8625" y="1723713"/>
            <a:ext cx="5653127" cy="3922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2ecff4ab674_1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ecff4ab674_1_13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2ecff4ab674_1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ecff4ab674_1_13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생성 - </a:t>
            </a:r>
            <a:r>
              <a:rPr b="1" lang="en-US" sz="3000">
                <a:solidFill>
                  <a:srgbClr val="FFFFFF"/>
                </a:solidFill>
              </a:rPr>
              <a:t>아파트 가격 평균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435" name="Google Shape;435;g2ecff4ab674_1_130"/>
          <p:cNvSpPr txBox="1"/>
          <p:nvPr/>
        </p:nvSpPr>
        <p:spPr>
          <a:xfrm>
            <a:off x="1549350" y="3813325"/>
            <a:ext cx="6407400" cy="3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아파트 가격 평균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특정 아파트의 평균 가격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아파트의 가격 특성이 반영될 것이라는 가정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각각의 아파트에 대해서 따로 처리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문제점 및 해결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test 데이터에만 존재하는 아파트 발견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위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치, 층, 면적이 비슷한 아파트 값으로 대체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2ecff4ab674_1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4775" y="2709013"/>
            <a:ext cx="5211825" cy="60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"/>
            <a:ext cx="18285725" cy="10327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3"/>
          <p:cNvGrpSpPr/>
          <p:nvPr/>
        </p:nvGrpSpPr>
        <p:grpSpPr>
          <a:xfrm>
            <a:off x="3843286" y="4081210"/>
            <a:ext cx="10599000" cy="2074376"/>
            <a:chOff x="3843286" y="4081210"/>
            <a:chExt cx="10599000" cy="2074376"/>
          </a:xfrm>
        </p:grpSpPr>
        <p:grpSp>
          <p:nvGrpSpPr>
            <p:cNvPr id="113" name="Google Shape;113;p3"/>
            <p:cNvGrpSpPr/>
            <p:nvPr/>
          </p:nvGrpSpPr>
          <p:grpSpPr>
            <a:xfrm>
              <a:off x="8386174" y="4081210"/>
              <a:ext cx="1513366" cy="958750"/>
              <a:chOff x="8386174" y="4081210"/>
              <a:chExt cx="1513366" cy="958750"/>
            </a:xfrm>
          </p:grpSpPr>
          <p:pic>
            <p:nvPicPr>
              <p:cNvPr id="114" name="Google Shape;114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" name="Google Shape;115;p3"/>
              <p:cNvSpPr txBox="1"/>
              <p:nvPr/>
            </p:nvSpPr>
            <p:spPr>
              <a:xfrm>
                <a:off x="8706556" y="4193712"/>
                <a:ext cx="872609" cy="846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200" u="none" cap="none" strike="noStrike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" name="Google Shape;116;p3"/>
            <p:cNvSpPr txBox="1"/>
            <p:nvPr/>
          </p:nvSpPr>
          <p:spPr>
            <a:xfrm>
              <a:off x="3843286" y="5078286"/>
              <a:ext cx="105990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400" u="none" cap="none" strike="noStrike">
                  <a:solidFill>
                    <a:srgbClr val="FFFFFF"/>
                  </a:solidFill>
                </a:rPr>
                <a:t>팀원 소개</a:t>
              </a:r>
              <a:endPara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3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2ed34b71421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ed34b71421_0_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2ed34b71421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ed34b71421_0_1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생성 - 계약</a:t>
            </a:r>
            <a:r>
              <a:rPr b="1" lang="en-US" sz="3000">
                <a:solidFill>
                  <a:srgbClr val="FFFFFF"/>
                </a:solidFill>
              </a:rPr>
              <a:t>월_sin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445" name="Google Shape;445;g2ed34b71421_0_10"/>
          <p:cNvSpPr txBox="1"/>
          <p:nvPr/>
        </p:nvSpPr>
        <p:spPr>
          <a:xfrm>
            <a:off x="1549350" y="4516725"/>
            <a:ext cx="6407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계약월_sin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np.sin(2 * np.pi * df[‘계약월'] / 12)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특정 월에 계약이 많이 일어날 수 있을 것이라는 가정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월 사이의 유사도가 반영된다.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12월, 1월은 서로 가까운 위치에 존재한다.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2ecff4ab674_1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2ecff4ab674_1_14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g2ecff4ab674_1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ecff4ab674_1_14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생성 - etc.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454" name="Google Shape;454;g2ecff4ab674_1_140"/>
          <p:cNvSpPr txBox="1"/>
          <p:nvPr/>
        </p:nvSpPr>
        <p:spPr>
          <a:xfrm>
            <a:off x="1650375" y="4130825"/>
            <a:ext cx="64074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다양한 feature 생성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구매력지수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거래활발지수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매매가격 지수 증감률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매매가격대비 전세가격 비율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etc..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2ecff4ab674_1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800" y="3813325"/>
            <a:ext cx="9939848" cy="317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0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Select - Feature Importance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464" name="Google Shape;4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50" y="2913350"/>
            <a:ext cx="7797349" cy="633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8274" y="2913350"/>
            <a:ext cx="8729127" cy="63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0"/>
          <p:cNvSpPr txBox="1"/>
          <p:nvPr/>
        </p:nvSpPr>
        <p:spPr>
          <a:xfrm>
            <a:off x="700375" y="1624850"/>
            <a:ext cx="84045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두 모델의 score를 참고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2ecff4ab674_1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ecff4ab674_1_154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g2ecff4ab674_1_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ecff4ab674_1_154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Select - Feed Forward Selection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475" name="Google Shape;475;g2ecff4ab674_1_154"/>
          <p:cNvSpPr txBox="1"/>
          <p:nvPr/>
        </p:nvSpPr>
        <p:spPr>
          <a:xfrm>
            <a:off x="700375" y="1624850"/>
            <a:ext cx="84045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Feed Forward Selection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새로운 feature 추가시 모델 생성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rmse 값이 좋아지면 해당 feature 추가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해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당 과정 중 최고점 달성 및 보완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g2ecff4ab674_1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139" y="3754925"/>
            <a:ext cx="9968987" cy="57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2ed34b71421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2ed34b71421_0_2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2ed34b71421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ed34b71421_0_2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Select - 결</a:t>
            </a:r>
            <a:r>
              <a:rPr b="1" lang="en-US" sz="3000">
                <a:solidFill>
                  <a:srgbClr val="FFFFFF"/>
                </a:solidFill>
              </a:rPr>
              <a:t>과 비교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485" name="Google Shape;485;g2ed34b71421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263" y="6156856"/>
            <a:ext cx="13922374" cy="11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ed34b71421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9638" y="3427425"/>
            <a:ext cx="14048725" cy="11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2ed34b71421_0_21"/>
          <p:cNvSpPr txBox="1"/>
          <p:nvPr/>
        </p:nvSpPr>
        <p:spPr>
          <a:xfrm>
            <a:off x="6796250" y="4605275"/>
            <a:ext cx="46044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Feature Importance &gt;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ed34b71421_0_21"/>
          <p:cNvSpPr txBox="1"/>
          <p:nvPr/>
        </p:nvSpPr>
        <p:spPr>
          <a:xfrm>
            <a:off x="6854888" y="7443150"/>
            <a:ext cx="44871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Feed Forward Selection &gt;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2ed031568f5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2ed031568f5_0_138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g2ed031568f5_0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ed031568f5_0_138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Feature Select - Best Model Features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497" name="Google Shape;497;g2ed031568f5_0_138"/>
          <p:cNvSpPr txBox="1"/>
          <p:nvPr/>
        </p:nvSpPr>
        <p:spPr>
          <a:xfrm>
            <a:off x="700375" y="1633575"/>
            <a:ext cx="6274800" cy="8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Best model에 사용한 features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층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건축년도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좌표X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좌표Y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가장 가까운 지하철역과의 거리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인근 지하철 역 개수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가장 가까운 버스 정류장 거리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인근 버스 정류장 개수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계약년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GDP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한국은행 기준금리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기대 인플레이션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거래량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구별 지가지수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공시지가 평균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매수 우위 지수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30년 이상 50년 이하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아파트 카테고리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지하철 카테고리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아파트 평균가격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계약월_sin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"/>
            <a:ext cx="18285725" cy="10327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21"/>
          <p:cNvGrpSpPr/>
          <p:nvPr/>
        </p:nvGrpSpPr>
        <p:grpSpPr>
          <a:xfrm>
            <a:off x="3843286" y="4081210"/>
            <a:ext cx="10599000" cy="2074376"/>
            <a:chOff x="3843286" y="4081210"/>
            <a:chExt cx="10599000" cy="2074376"/>
          </a:xfrm>
        </p:grpSpPr>
        <p:grpSp>
          <p:nvGrpSpPr>
            <p:cNvPr id="504" name="Google Shape;504;p21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505" name="Google Shape;505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6" name="Google Shape;506;p21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" name="Google Shape;507;p21"/>
            <p:cNvSpPr txBox="1"/>
            <p:nvPr/>
          </p:nvSpPr>
          <p:spPr>
            <a:xfrm>
              <a:off x="3843286" y="5078286"/>
              <a:ext cx="105990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400">
                  <a:solidFill>
                    <a:srgbClr val="FFFFFF"/>
                  </a:solidFill>
                </a:rPr>
                <a:t>Modeling</a:t>
              </a:r>
              <a:endParaRPr b="1" sz="6400">
                <a:solidFill>
                  <a:srgbClr val="FFFFFF"/>
                </a:solidFill>
              </a:endParaRPr>
            </a:p>
          </p:txBody>
        </p:sp>
      </p:grpSp>
      <p:sp>
        <p:nvSpPr>
          <p:cNvPr id="508" name="Google Shape;508;p21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2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2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Model </a:t>
            </a:r>
            <a:r>
              <a:rPr b="1" lang="en-US" sz="3000">
                <a:solidFill>
                  <a:srgbClr val="FFFFFF"/>
                </a:solidFill>
              </a:rPr>
              <a:t>생성 및 검증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517" name="Google Shape;5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3075" y="3588001"/>
            <a:ext cx="7757428" cy="40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2"/>
          <p:cNvSpPr txBox="1"/>
          <p:nvPr/>
        </p:nvSpPr>
        <p:spPr>
          <a:xfrm>
            <a:off x="1635950" y="4037425"/>
            <a:ext cx="6407400" cy="3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Model 생성</a:t>
            </a:r>
            <a:endParaRPr b="1" sz="3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lightGBM 사용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하이퍼파라미터: 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baseline 코</a:t>
            </a: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드에서 제공한 값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각각의 version에 대해 상세히 기록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valid rmse를 성능 기준으로 사용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FFF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valid rmse가 좋은 일부 모델에 대해 제출</a:t>
            </a:r>
            <a:endParaRPr b="1" sz="2200">
              <a:solidFill>
                <a:srgbClr val="F8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4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4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성능 향상을 위한 노력 - </a:t>
            </a:r>
            <a:r>
              <a:rPr b="1" lang="en-US" sz="3000">
                <a:solidFill>
                  <a:srgbClr val="FFFFFF"/>
                </a:solidFill>
              </a:rPr>
              <a:t>Hyperparameter Tuning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27" name="Google Shape;527;p24"/>
          <p:cNvSpPr txBox="1"/>
          <p:nvPr/>
        </p:nvSpPr>
        <p:spPr>
          <a:xfrm>
            <a:off x="854725" y="1739950"/>
            <a:ext cx="14652000" cy="7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Hyperparameter Tuning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Grid Search로 LightGBM 하이퍼파라미터 탐색.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Optuna로 LightGBM 하이퍼 파라미터 탐색 수행, 최적의 값으로 학습 후 예측 결과 매우 낮게 나옴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RMSE : 110248.6801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데이터 예측 결과를 시각화 해봤을 때 모든 index가 비슷하게 예측된 것으로 보아 과적합으로 판단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313" y="4711263"/>
            <a:ext cx="803910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2ed5a226cc2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2ed5a226cc2_0_4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g2ed5a226cc2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2ed5a226cc2_0_4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성능 향상을 위한 노력 - Hyperparameter Tuning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37" name="Google Shape;537;g2ed5a226cc2_0_4"/>
          <p:cNvSpPr txBox="1"/>
          <p:nvPr/>
        </p:nvSpPr>
        <p:spPr>
          <a:xfrm>
            <a:off x="854725" y="1739950"/>
            <a:ext cx="14652000" cy="7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Hyperparameter Tuning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 model인 LightGBM이 아닌 XGBoost로 학습 시도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하이퍼 파라미터 튜닝을 하지 않고 임의의 값으로 학습 후 예측 결과 매우 저조 (RMSE : 44346)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하이퍼 파라미터 튜닝 후 학습, 예측결과 LightGBM의 스코어보다 낮게 나옴 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(RMSE : 18177, private : 12039)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LightGBM과 XGBoost의 예측 값 시각화 시 비슷한 분포를 보이나 높은 값에서 XGBoost가 전체적으로 더 낮게 예측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g2ed5a226cc2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988" y="5123038"/>
            <a:ext cx="1578292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ecff4ab674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ecff4ab674_2_0"/>
          <p:cNvSpPr txBox="1"/>
          <p:nvPr/>
        </p:nvSpPr>
        <p:spPr>
          <a:xfrm>
            <a:off x="1019805" y="1302929"/>
            <a:ext cx="1745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C2C2C2"/>
                </a:solidFill>
              </a:rPr>
              <a:t>기현우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2ecff4ab674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ecff4ab674_2_0"/>
          <p:cNvSpPr txBox="1"/>
          <p:nvPr/>
        </p:nvSpPr>
        <p:spPr>
          <a:xfrm>
            <a:off x="5498797" y="3576238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Interested in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ecff4ab674_2_0"/>
          <p:cNvSpPr txBox="1"/>
          <p:nvPr/>
        </p:nvSpPr>
        <p:spPr>
          <a:xfrm>
            <a:off x="5499044" y="4275333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CV(Computer Vision)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ecff4ab674_2_0"/>
          <p:cNvSpPr txBox="1"/>
          <p:nvPr/>
        </p:nvSpPr>
        <p:spPr>
          <a:xfrm>
            <a:off x="5498797" y="5232476"/>
            <a:ext cx="472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ecff4ab674_2_0"/>
          <p:cNvSpPr txBox="1"/>
          <p:nvPr/>
        </p:nvSpPr>
        <p:spPr>
          <a:xfrm>
            <a:off x="5499044" y="4753905"/>
            <a:ext cx="47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Medical domain 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ecff4ab674_2_0"/>
          <p:cNvSpPr txBox="1"/>
          <p:nvPr/>
        </p:nvSpPr>
        <p:spPr>
          <a:xfrm>
            <a:off x="5498797" y="6194619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ecff4ab674_2_0"/>
          <p:cNvSpPr txBox="1"/>
          <p:nvPr/>
        </p:nvSpPr>
        <p:spPr>
          <a:xfrm>
            <a:off x="5499044" y="6893714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AI의료융합전공 (4학년)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ecff4ab674_2_0"/>
          <p:cNvSpPr txBox="1"/>
          <p:nvPr/>
        </p:nvSpPr>
        <p:spPr>
          <a:xfrm>
            <a:off x="5498797" y="7850857"/>
            <a:ext cx="84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Dacon 각종 대회 참여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ecff4ab674_2_0"/>
          <p:cNvSpPr txBox="1"/>
          <p:nvPr/>
        </p:nvSpPr>
        <p:spPr>
          <a:xfrm>
            <a:off x="5499044" y="7372286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학부 연구원 1년 6개월 (논문)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ecff4ab674_2_0"/>
          <p:cNvSpPr txBox="1"/>
          <p:nvPr/>
        </p:nvSpPr>
        <p:spPr>
          <a:xfrm>
            <a:off x="11890381" y="3576241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ecff4ab674_2_0"/>
          <p:cNvSpPr txBox="1"/>
          <p:nvPr/>
        </p:nvSpPr>
        <p:spPr>
          <a:xfrm>
            <a:off x="11890571" y="4275336"/>
            <a:ext cx="603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EDA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ecff4ab674_2_0"/>
          <p:cNvSpPr txBox="1"/>
          <p:nvPr/>
        </p:nvSpPr>
        <p:spPr>
          <a:xfrm>
            <a:off x="11890381" y="5232479"/>
            <a:ext cx="84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Machine Learning modeling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ecff4ab674_2_0"/>
          <p:cNvSpPr txBox="1"/>
          <p:nvPr/>
        </p:nvSpPr>
        <p:spPr>
          <a:xfrm>
            <a:off x="11890571" y="4753907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preprocessing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ecff4ab674_2_0"/>
          <p:cNvSpPr txBox="1"/>
          <p:nvPr/>
        </p:nvSpPr>
        <p:spPr>
          <a:xfrm>
            <a:off x="11890397" y="6194619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 Upstage AI Lab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ecff4ab674_2_0"/>
          <p:cNvSpPr txBox="1"/>
          <p:nvPr/>
        </p:nvSpPr>
        <p:spPr>
          <a:xfrm>
            <a:off x="11890587" y="6893714"/>
            <a:ext cx="856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외부 대회 의미 있는 성적 달성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2ecff4ab674_2_0"/>
          <p:cNvSpPr txBox="1"/>
          <p:nvPr/>
        </p:nvSpPr>
        <p:spPr>
          <a:xfrm>
            <a:off x="11890587" y="7372286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프로젝트 경험을 쌓은 포트폴리오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2ecff4ab674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025" y="3681375"/>
            <a:ext cx="2986594" cy="36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ecff4ab674_2_0"/>
          <p:cNvSpPr txBox="1"/>
          <p:nvPr/>
        </p:nvSpPr>
        <p:spPr>
          <a:xfrm>
            <a:off x="11890587" y="7850836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산업기능요원 AI 직군 취업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2ecff4ab674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2787bd7df9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787bd7df98_0_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g2787bd7df98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2787bd7df98_0_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성능 향상을 위한 시도 - 시간</a:t>
            </a:r>
            <a:r>
              <a:rPr b="1" lang="en-US" sz="3000">
                <a:solidFill>
                  <a:srgbClr val="FFFFFF"/>
                </a:solidFill>
              </a:rPr>
              <a:t>별 데이터 분할 및 학습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47" name="Google Shape;547;g2787bd7df98_0_5"/>
          <p:cNvSpPr txBox="1"/>
          <p:nvPr/>
        </p:nvSpPr>
        <p:spPr>
          <a:xfrm>
            <a:off x="700375" y="3246963"/>
            <a:ext cx="12637500" cy="4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계약년월 컬럼을 이용해 n개월 단위로 데이터를 분할하고 학습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학습데이터에 없는 미래의 3개월치를  학습해야하기 때문에 기간 단위로 학습하는 전략이 효과적일 것이라 추측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n개월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씩 누적으로 학습 데이터셋의 범위를 넓히고 검증 데이터는 미래 n개월 데이터들로 구축.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부동산 가격에 로그 변환을 적용하고 예측시 지수 변환을 적용해 다시 원래 값으로 복구.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문제점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학습 시간이 단일 학습 대비 오래 걸린다.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 너무 낮으면 초기 단계의 모델은 시간 간극이 크기 때문에 큰 오차가 발생.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제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출 횟수가 모두 소진되어 제출 불가.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g2ecff4ab674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2ecff4ab674_5_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g2ecff4ab674_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ecff4ab674_5_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성능 향상을 위한 시도 - K-Fold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56" name="Google Shape;556;g2ecff4ab674_5_0"/>
          <p:cNvSpPr txBox="1"/>
          <p:nvPr/>
        </p:nvSpPr>
        <p:spPr>
          <a:xfrm>
            <a:off x="700375" y="3022000"/>
            <a:ext cx="12637500" cy="5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K-Fold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최대한 모든 데이터 학습을 목표로 실시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10개의 fold로 분할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문제점 및 보완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특정 fold에서 valid rmse 값이 매우 크게 나오는 것을 확인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확인을 통해 특정 시기, 특정 아파트가 뭉쳐있는 것을 확인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데이터를 랜덤하게 섞어 k-fold 다시 수행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성능 향상을 확인하지 못했다.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모델 생성 및 결과 도출시 복잡성 등 발생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사용하지 않는 것으로 결정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g2ecff4ab674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1262" y="4844125"/>
            <a:ext cx="8445525" cy="19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2ed031568f5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2ed031568f5_0_152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g2ed031568f5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2ed031568f5_0_152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성능 향상을 위한 시도 - 구</a:t>
            </a:r>
            <a:r>
              <a:rPr b="1" lang="en-US" sz="3000">
                <a:solidFill>
                  <a:srgbClr val="FFFFFF"/>
                </a:solidFill>
              </a:rPr>
              <a:t>별 개별 모델 생성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66" name="Google Shape;566;g2ed031568f5_0_152"/>
          <p:cNvSpPr txBox="1"/>
          <p:nvPr/>
        </p:nvSpPr>
        <p:spPr>
          <a:xfrm>
            <a:off x="700375" y="3334888"/>
            <a:ext cx="12637500" cy="4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구별 개별 모델 생성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구별 별도의 값 분포를 가지는 feature 존재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각각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의 구별 개별 모델 생성시 예측 정확도 상승을 가정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구별 train data를 분할하고 모델 생성 및 예측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문제점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구별 valid rmse 값이 매우 다르게 나온다.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성능향상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을 만들어내지 못한다.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사용하지 않는 것으로 결정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g2ed031568f5_0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600" y="2851125"/>
            <a:ext cx="9032699" cy="59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g2ed34b7142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2ed34b71421_0_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g2ed34b7142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ed34b71421_0_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성능 향상을 위한 시도 - valid dataset 구성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76" name="Google Shape;576;g2ed34b71421_0_0"/>
          <p:cNvSpPr txBox="1"/>
          <p:nvPr/>
        </p:nvSpPr>
        <p:spPr>
          <a:xfrm>
            <a:off x="700375" y="3246963"/>
            <a:ext cx="12637500" cy="4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특정 시기의 값만 사용하여 검증 진행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data : 2023년 7월 이후의 데이터만 존재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년 이후 데이터만 사용하여 검증 시도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2023년 데이터 중 랜덤하게 추출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문제점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단기 예측에 필요한 2023년 데이터 중 일부를 학습에 사용하지 못한다.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성능 향상을 확인하지 못함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사용하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 않는 것으로 결정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g2ed031568f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ed031568f5_0_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g2ed031568f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2ed031568f5_0_0"/>
          <p:cNvSpPr txBox="1"/>
          <p:nvPr/>
        </p:nvSpPr>
        <p:spPr>
          <a:xfrm>
            <a:off x="568198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대회 진행 관련 피드백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2ed031568f5_0_0"/>
          <p:cNvSpPr txBox="1"/>
          <p:nvPr/>
        </p:nvSpPr>
        <p:spPr>
          <a:xfrm>
            <a:off x="568200" y="3492738"/>
            <a:ext cx="16914000" cy="4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Q1. 모델의 정확도를 더 상승시키는 방법?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(이상치 처리 &amp; feature추가를 통한 성능 향상이 없는 상황)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‘구'별로 모델을 따로 생성하는 것이 방법이 될 수 있다.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Q2. 크롤링을 통한 결측치 처리시 성능이 하락하는 이유?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 “원본 데이터의 분포를 왜곡시켰을 가능성이 높다.”라는 멘토님의 답변. 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‘전용면적’,  ‘관리비 부과면적’과 같은 수치형 변수들이 크롤링 값으로 대체되어 왜곡이 발생했을 것이라는 추측.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902"/>
            <a:ext cx="18285725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26"/>
          <p:cNvGrpSpPr/>
          <p:nvPr/>
        </p:nvGrpSpPr>
        <p:grpSpPr>
          <a:xfrm>
            <a:off x="3843286" y="4081210"/>
            <a:ext cx="10599000" cy="2074376"/>
            <a:chOff x="3843286" y="4081210"/>
            <a:chExt cx="10599000" cy="2074376"/>
          </a:xfrm>
        </p:grpSpPr>
        <p:grpSp>
          <p:nvGrpSpPr>
            <p:cNvPr id="592" name="Google Shape;592;p26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593" name="Google Shape;593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4" name="Google Shape;594;p26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5" name="Google Shape;595;p26"/>
            <p:cNvSpPr txBox="1"/>
            <p:nvPr/>
          </p:nvSpPr>
          <p:spPr>
            <a:xfrm>
              <a:off x="3843286" y="5078286"/>
              <a:ext cx="105990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400">
                  <a:solidFill>
                    <a:srgbClr val="FFFFFF"/>
                  </a:solidFill>
                </a:rPr>
                <a:t>결과</a:t>
              </a:r>
              <a:endParaRPr b="1" sz="6400">
                <a:solidFill>
                  <a:srgbClr val="FFFFFF"/>
                </a:solidFill>
              </a:endParaRPr>
            </a:p>
          </p:txBody>
        </p:sp>
      </p:grpSp>
      <p:sp>
        <p:nvSpPr>
          <p:cNvPr id="596" name="Google Shape;596;p26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7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3" name="Google Shape;60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27"/>
          <p:cNvSpPr txBox="1"/>
          <p:nvPr/>
        </p:nvSpPr>
        <p:spPr>
          <a:xfrm>
            <a:off x="568198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최종 순위 및 평가지표 결과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605" name="Google Shape;6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6450" y="4991513"/>
            <a:ext cx="91440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0475" y="2887270"/>
            <a:ext cx="16135926" cy="11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7"/>
          <p:cNvSpPr txBox="1"/>
          <p:nvPr/>
        </p:nvSpPr>
        <p:spPr>
          <a:xfrm>
            <a:off x="7579863" y="4087750"/>
            <a:ext cx="3037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최종 순위 &gt;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7"/>
          <p:cNvSpPr txBox="1"/>
          <p:nvPr/>
        </p:nvSpPr>
        <p:spPr>
          <a:xfrm>
            <a:off x="7579850" y="8553175"/>
            <a:ext cx="3037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제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출 데이터 rmse 값 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g2ed34b71421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2ed34b71421_0_3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g2ed34b71421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2ed34b71421_0_36"/>
          <p:cNvSpPr txBox="1"/>
          <p:nvPr/>
        </p:nvSpPr>
        <p:spPr>
          <a:xfrm>
            <a:off x="568198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결과 및 분석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617" name="Google Shape;617;g2ed34b71421_0_36"/>
          <p:cNvSpPr txBox="1"/>
          <p:nvPr/>
        </p:nvSpPr>
        <p:spPr>
          <a:xfrm>
            <a:off x="700375" y="2221938"/>
            <a:ext cx="9791700" cy="6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협업 방식의 장점 발현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개인의 방향성 존중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짧은 시간에 다양한 시도를 해볼 수 있다는 장점 발현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결측</a:t>
            </a: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치 &amp; 이상치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크롤링을 통해 결측치를 정확히 처리할 수 있다. (좌표X, 좌표Y)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크롤링을 통해 대체한 값이 원본의 특성을 바꿀 수 있다.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때로는 과감히 feature를 제거하는 것이 도움이 될 수 있다.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valid, submission 사이의 gap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valid data와 test data는 다르다.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실험을 통해 얻은 인사이트가 submission 점수 향상에 큰 역할을 한다.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제출 한도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주어진 한도 내에서 최대한 정확한 실험 필요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제출과 관련하여 팀원과 소통 필요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8" name="Google Shape;618;g2ed34b71421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2050" y="2306551"/>
            <a:ext cx="5505950" cy="66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902"/>
            <a:ext cx="18285725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8"/>
          <p:cNvGrpSpPr/>
          <p:nvPr/>
        </p:nvGrpSpPr>
        <p:grpSpPr>
          <a:xfrm>
            <a:off x="3843286" y="4081210"/>
            <a:ext cx="10599000" cy="2074376"/>
            <a:chOff x="3843286" y="4081210"/>
            <a:chExt cx="10599000" cy="2074376"/>
          </a:xfrm>
        </p:grpSpPr>
        <p:grpSp>
          <p:nvGrpSpPr>
            <p:cNvPr id="625" name="Google Shape;625;p28"/>
            <p:cNvGrpSpPr/>
            <p:nvPr/>
          </p:nvGrpSpPr>
          <p:grpSpPr>
            <a:xfrm>
              <a:off x="8386174" y="4081210"/>
              <a:ext cx="1513366" cy="963184"/>
              <a:chOff x="8386174" y="4081210"/>
              <a:chExt cx="1513366" cy="963184"/>
            </a:xfrm>
          </p:grpSpPr>
          <p:pic>
            <p:nvPicPr>
              <p:cNvPr id="626" name="Google Shape;626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28"/>
              <p:cNvSpPr txBox="1"/>
              <p:nvPr/>
            </p:nvSpPr>
            <p:spPr>
              <a:xfrm>
                <a:off x="8706556" y="4193714"/>
                <a:ext cx="872609" cy="850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06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8" name="Google Shape;628;p28"/>
            <p:cNvSpPr txBox="1"/>
            <p:nvPr/>
          </p:nvSpPr>
          <p:spPr>
            <a:xfrm>
              <a:off x="3843286" y="5078286"/>
              <a:ext cx="105990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400">
                  <a:solidFill>
                    <a:srgbClr val="FFFFFF"/>
                  </a:solidFill>
                </a:rPr>
                <a:t>그룹 스터디 진행 소감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9" name="Google Shape;629;p28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5734357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9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9"/>
          <p:cNvSpPr txBox="1"/>
          <p:nvPr/>
        </p:nvSpPr>
        <p:spPr>
          <a:xfrm>
            <a:off x="568198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그룹 스터디 진행 소감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5458" y="2737308"/>
            <a:ext cx="1466789" cy="49509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9"/>
          <p:cNvSpPr txBox="1"/>
          <p:nvPr/>
        </p:nvSpPr>
        <p:spPr>
          <a:xfrm>
            <a:off x="1841258" y="2784762"/>
            <a:ext cx="20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기현우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5458" y="4309984"/>
            <a:ext cx="1466789" cy="49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5458" y="5882657"/>
            <a:ext cx="1466789" cy="49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5458" y="7407181"/>
            <a:ext cx="1466789" cy="49509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9"/>
          <p:cNvSpPr txBox="1"/>
          <p:nvPr/>
        </p:nvSpPr>
        <p:spPr>
          <a:xfrm>
            <a:off x="1841258" y="4357437"/>
            <a:ext cx="20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A4A0F9"/>
                </a:solidFill>
              </a:rPr>
              <a:t>조수한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29"/>
          <p:cNvSpPr txBox="1"/>
          <p:nvPr/>
        </p:nvSpPr>
        <p:spPr>
          <a:xfrm>
            <a:off x="4157400" y="2638275"/>
            <a:ext cx="122814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하이퍼 파라미터 튜닝으로 인해 과적합이 발생할 수 있다는 점을 직접 겪으면서 깨달을 수 있었습니다.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9"/>
          <p:cNvSpPr txBox="1"/>
          <p:nvPr/>
        </p:nvSpPr>
        <p:spPr>
          <a:xfrm>
            <a:off x="4149450" y="4287563"/>
            <a:ext cx="122973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데이터셋의 중요성과 도메인 지식(부동산)의 중요성을 그룹 스터디를 통해 배웠습니다.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9"/>
          <p:cNvSpPr txBox="1"/>
          <p:nvPr/>
        </p:nvSpPr>
        <p:spPr>
          <a:xfrm>
            <a:off x="2276400" y="5906025"/>
            <a:ext cx="12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5A0F9"/>
                </a:solidFill>
                <a:latin typeface="Calibri"/>
                <a:ea typeface="Calibri"/>
                <a:cs typeface="Calibri"/>
                <a:sym typeface="Calibri"/>
              </a:rPr>
              <a:t>김민준</a:t>
            </a:r>
            <a:endParaRPr sz="2000">
              <a:solidFill>
                <a:srgbClr val="A5A0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29"/>
          <p:cNvSpPr txBox="1"/>
          <p:nvPr/>
        </p:nvSpPr>
        <p:spPr>
          <a:xfrm>
            <a:off x="1841258" y="7455337"/>
            <a:ext cx="20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A4A0F9"/>
                </a:solidFill>
              </a:rPr>
              <a:t>김홍석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9"/>
          <p:cNvSpPr txBox="1"/>
          <p:nvPr/>
        </p:nvSpPr>
        <p:spPr>
          <a:xfrm>
            <a:off x="4149450" y="7086625"/>
            <a:ext cx="122973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새로운 시도 및 실험에 대한 자세한 기록의 중요성을 알 수 있었다. 또한 주어진 데이터의 품질이 좋지못할 때 외부 데이터를 활용하여 새로운 feature를 생성하는 것이 도움이 된다는 것과 이와는 반대로 너무 많은 feature를 생성하는 것은 오히려 모델에 악영향을 미친다는 것을 배울 수 있었다.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29"/>
          <p:cNvSpPr txBox="1"/>
          <p:nvPr/>
        </p:nvSpPr>
        <p:spPr>
          <a:xfrm>
            <a:off x="4149450" y="5734350"/>
            <a:ext cx="12297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크롤링으로 결측치를 대체하는 것이 반드시 정답인 것은 아니라는 점을 배울 수 있었고, 데이터 분석을 어떻게 접근할 것인지 고민을 많이 해야할 필요가 있음을 배웠다.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ecff4ab674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ecff4ab674_2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ecff4ab674_2_24"/>
          <p:cNvSpPr txBox="1"/>
          <p:nvPr/>
        </p:nvSpPr>
        <p:spPr>
          <a:xfrm>
            <a:off x="5498797" y="3576238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Interested in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ecff4ab674_2_24"/>
          <p:cNvSpPr txBox="1"/>
          <p:nvPr/>
        </p:nvSpPr>
        <p:spPr>
          <a:xfrm>
            <a:off x="5498797" y="6194619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ecff4ab674_2_24"/>
          <p:cNvSpPr txBox="1"/>
          <p:nvPr/>
        </p:nvSpPr>
        <p:spPr>
          <a:xfrm>
            <a:off x="5499044" y="6893714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컴퓨터공학 전공.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ecff4ab674_2_24"/>
          <p:cNvSpPr txBox="1"/>
          <p:nvPr/>
        </p:nvSpPr>
        <p:spPr>
          <a:xfrm>
            <a:off x="11890381" y="3576241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ecff4ab674_2_24"/>
          <p:cNvSpPr txBox="1"/>
          <p:nvPr/>
        </p:nvSpPr>
        <p:spPr>
          <a:xfrm>
            <a:off x="11890397" y="6194619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 Upstage AI Lab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ecff4ab674_2_24"/>
          <p:cNvSpPr txBox="1"/>
          <p:nvPr/>
        </p:nvSpPr>
        <p:spPr>
          <a:xfrm>
            <a:off x="11890587" y="6893714"/>
            <a:ext cx="856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취업을 위한 성장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ecff4ab674_2_24"/>
          <p:cNvSpPr txBox="1"/>
          <p:nvPr/>
        </p:nvSpPr>
        <p:spPr>
          <a:xfrm>
            <a:off x="11890587" y="7372286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좋은 인연 만들기.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ecff4ab674_2_24"/>
          <p:cNvSpPr txBox="1"/>
          <p:nvPr/>
        </p:nvSpPr>
        <p:spPr>
          <a:xfrm>
            <a:off x="5499044" y="4275333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NLP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ecff4ab674_2_24"/>
          <p:cNvSpPr txBox="1"/>
          <p:nvPr/>
        </p:nvSpPr>
        <p:spPr>
          <a:xfrm>
            <a:off x="5499044" y="4753905"/>
            <a:ext cx="47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CV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ecff4ab674_2_24"/>
          <p:cNvSpPr txBox="1"/>
          <p:nvPr/>
        </p:nvSpPr>
        <p:spPr>
          <a:xfrm>
            <a:off x="11890571" y="4275336"/>
            <a:ext cx="603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EDA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ecff4ab674_2_24"/>
          <p:cNvSpPr txBox="1"/>
          <p:nvPr/>
        </p:nvSpPr>
        <p:spPr>
          <a:xfrm>
            <a:off x="11890381" y="5232479"/>
            <a:ext cx="84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Feature Engineering</a:t>
            </a:r>
            <a:endParaRPr b="0" i="0" sz="21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ecff4ab674_2_24"/>
          <p:cNvSpPr txBox="1"/>
          <p:nvPr/>
        </p:nvSpPr>
        <p:spPr>
          <a:xfrm>
            <a:off x="11890571" y="4753907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Preprocessing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2ecff4ab674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713" y="3630629"/>
            <a:ext cx="3463219" cy="3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ecff4ab674_2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ecff4ab674_2_24"/>
          <p:cNvSpPr txBox="1"/>
          <p:nvPr/>
        </p:nvSpPr>
        <p:spPr>
          <a:xfrm>
            <a:off x="1019805" y="1302929"/>
            <a:ext cx="1745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C2C2C2"/>
                </a:solidFill>
              </a:rPr>
              <a:t>조수한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0"/>
          <p:cNvSpPr txBox="1"/>
          <p:nvPr/>
        </p:nvSpPr>
        <p:spPr>
          <a:xfrm>
            <a:off x="1179333" y="3629524"/>
            <a:ext cx="10236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Q&amp;A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5" name="Google Shape;6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207901" y="5095238"/>
            <a:ext cx="122422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0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1"/>
          <p:cNvSpPr txBox="1"/>
          <p:nvPr/>
        </p:nvSpPr>
        <p:spPr>
          <a:xfrm>
            <a:off x="1179333" y="3629524"/>
            <a:ext cx="10236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rgbClr val="FFFFFF"/>
                </a:solidFill>
              </a:rPr>
              <a:t>감사합니다.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207901" y="5095238"/>
            <a:ext cx="1224229" cy="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ecff4ab674_2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ecff4ab674_2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ecff4ab674_2_44"/>
          <p:cNvSpPr txBox="1"/>
          <p:nvPr/>
        </p:nvSpPr>
        <p:spPr>
          <a:xfrm>
            <a:off x="5498797" y="3576238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Interested in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ecff4ab674_2_44"/>
          <p:cNvSpPr txBox="1"/>
          <p:nvPr/>
        </p:nvSpPr>
        <p:spPr>
          <a:xfrm>
            <a:off x="5498797" y="6194619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ecff4ab674_2_44"/>
          <p:cNvSpPr txBox="1"/>
          <p:nvPr/>
        </p:nvSpPr>
        <p:spPr>
          <a:xfrm>
            <a:off x="5499044" y="6893714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컴퓨터공학 전공.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ecff4ab674_2_44"/>
          <p:cNvSpPr txBox="1"/>
          <p:nvPr/>
        </p:nvSpPr>
        <p:spPr>
          <a:xfrm>
            <a:off x="11890381" y="3576241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ecff4ab674_2_44"/>
          <p:cNvSpPr txBox="1"/>
          <p:nvPr/>
        </p:nvSpPr>
        <p:spPr>
          <a:xfrm>
            <a:off x="11890397" y="6194619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 Upstage AI Lab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ecff4ab674_2_44"/>
          <p:cNvSpPr txBox="1"/>
          <p:nvPr/>
        </p:nvSpPr>
        <p:spPr>
          <a:xfrm>
            <a:off x="11890587" y="6893714"/>
            <a:ext cx="856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많이 배우고 깊게 이해하기.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ecff4ab674_2_44"/>
          <p:cNvSpPr txBox="1"/>
          <p:nvPr/>
        </p:nvSpPr>
        <p:spPr>
          <a:xfrm>
            <a:off x="11890587" y="7372286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삽질 많이 하기.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ecff4ab674_2_44"/>
          <p:cNvSpPr txBox="1"/>
          <p:nvPr/>
        </p:nvSpPr>
        <p:spPr>
          <a:xfrm>
            <a:off x="5498594" y="4338405"/>
            <a:ext cx="47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CV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ecff4ab674_2_44"/>
          <p:cNvSpPr txBox="1"/>
          <p:nvPr/>
        </p:nvSpPr>
        <p:spPr>
          <a:xfrm>
            <a:off x="11890571" y="4275336"/>
            <a:ext cx="603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데이터 크롤링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ecff4ab674_2_44"/>
          <p:cNvSpPr txBox="1"/>
          <p:nvPr/>
        </p:nvSpPr>
        <p:spPr>
          <a:xfrm>
            <a:off x="11927031" y="4816979"/>
            <a:ext cx="84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데이터 전처리 및 엔지니어링</a:t>
            </a:r>
            <a:endParaRPr b="0" i="0" sz="21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2ecff4ab674_2_44"/>
          <p:cNvPicPr preferRelativeResize="0"/>
          <p:nvPr/>
        </p:nvPicPr>
        <p:blipFill rotWithShape="1">
          <a:blip r:embed="rId5">
            <a:alphaModFix/>
          </a:blip>
          <a:srcRect b="0" l="6537" r="6528" t="0"/>
          <a:stretch/>
        </p:blipFill>
        <p:spPr>
          <a:xfrm>
            <a:off x="1019800" y="4037954"/>
            <a:ext cx="3463200" cy="361918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ecff4ab674_2_44"/>
          <p:cNvSpPr txBox="1"/>
          <p:nvPr/>
        </p:nvSpPr>
        <p:spPr>
          <a:xfrm>
            <a:off x="5498594" y="4816980"/>
            <a:ext cx="47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MLOps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ecff4ab674_2_44"/>
          <p:cNvSpPr txBox="1"/>
          <p:nvPr/>
        </p:nvSpPr>
        <p:spPr>
          <a:xfrm>
            <a:off x="5499044" y="7423539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구글 2023 ml bootcamp 수료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ecff4ab674_2_44"/>
          <p:cNvSpPr txBox="1"/>
          <p:nvPr/>
        </p:nvSpPr>
        <p:spPr>
          <a:xfrm>
            <a:off x="5499044" y="7953364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3년차 개발자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ecff4ab674_2_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ecff4ab674_2_44"/>
          <p:cNvSpPr txBox="1"/>
          <p:nvPr/>
        </p:nvSpPr>
        <p:spPr>
          <a:xfrm>
            <a:off x="1019805" y="1302929"/>
            <a:ext cx="1745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C2C2C2"/>
                </a:solidFill>
              </a:rPr>
              <a:t>김민준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ecff4ab674_2_44"/>
          <p:cNvSpPr txBox="1"/>
          <p:nvPr/>
        </p:nvSpPr>
        <p:spPr>
          <a:xfrm>
            <a:off x="11927031" y="5358629"/>
            <a:ext cx="84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모델링</a:t>
            </a:r>
            <a:endParaRPr b="0" i="0" sz="21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ecff4ab674_2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ecff4ab674_2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ecff4ab674_2_65"/>
          <p:cNvSpPr txBox="1"/>
          <p:nvPr/>
        </p:nvSpPr>
        <p:spPr>
          <a:xfrm>
            <a:off x="5498797" y="3576238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Interested in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ecff4ab674_2_65"/>
          <p:cNvSpPr txBox="1"/>
          <p:nvPr/>
        </p:nvSpPr>
        <p:spPr>
          <a:xfrm>
            <a:off x="5498797" y="6194619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ecff4ab674_2_65"/>
          <p:cNvSpPr txBox="1"/>
          <p:nvPr/>
        </p:nvSpPr>
        <p:spPr>
          <a:xfrm>
            <a:off x="5499044" y="6893714"/>
            <a:ext cx="4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100">
                <a:solidFill>
                  <a:srgbClr val="9E9E9E"/>
                </a:solidFill>
              </a:rPr>
              <a:t> 전자공학과</a:t>
            </a: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전공.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ecff4ab674_2_65"/>
          <p:cNvSpPr txBox="1"/>
          <p:nvPr/>
        </p:nvSpPr>
        <p:spPr>
          <a:xfrm>
            <a:off x="11890381" y="3576241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ecff4ab674_2_65"/>
          <p:cNvSpPr txBox="1"/>
          <p:nvPr/>
        </p:nvSpPr>
        <p:spPr>
          <a:xfrm>
            <a:off x="11890397" y="6194619"/>
            <a:ext cx="56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In Upstage AI Lab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ecff4ab674_2_65"/>
          <p:cNvSpPr txBox="1"/>
          <p:nvPr/>
        </p:nvSpPr>
        <p:spPr>
          <a:xfrm>
            <a:off x="11890587" y="6893714"/>
            <a:ext cx="856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기본 지식 습득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ecff4ab674_2_65"/>
          <p:cNvSpPr txBox="1"/>
          <p:nvPr/>
        </p:nvSpPr>
        <p:spPr>
          <a:xfrm>
            <a:off x="11890587" y="7372286"/>
            <a:ext cx="920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취업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ecff4ab674_2_65"/>
          <p:cNvSpPr txBox="1"/>
          <p:nvPr/>
        </p:nvSpPr>
        <p:spPr>
          <a:xfrm>
            <a:off x="5498594" y="4338405"/>
            <a:ext cx="47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CV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ecff4ab674_2_65"/>
          <p:cNvSpPr txBox="1"/>
          <p:nvPr/>
        </p:nvSpPr>
        <p:spPr>
          <a:xfrm>
            <a:off x="11890381" y="5232479"/>
            <a:ext cx="84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ecff4ab674_2_65"/>
          <p:cNvSpPr txBox="1"/>
          <p:nvPr/>
        </p:nvSpPr>
        <p:spPr>
          <a:xfrm>
            <a:off x="5498594" y="4816980"/>
            <a:ext cx="472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2ecff4ab674_2_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ecff4ab674_2_65"/>
          <p:cNvSpPr txBox="1"/>
          <p:nvPr/>
        </p:nvSpPr>
        <p:spPr>
          <a:xfrm>
            <a:off x="1019805" y="1302929"/>
            <a:ext cx="1745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C2C2C2"/>
                </a:solidFill>
              </a:rPr>
              <a:t>김홍석 - ‘실력</a:t>
            </a:r>
            <a:r>
              <a:rPr b="1" lang="en-US" sz="4400">
                <a:solidFill>
                  <a:srgbClr val="C2C2C2"/>
                </a:solidFill>
              </a:rPr>
              <a:t>이 없으면 기믹으로 승부한다. 스껄’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2ecff4ab674_2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800" y="4037949"/>
            <a:ext cx="3642925" cy="36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ecff4ab674_2_65"/>
          <p:cNvSpPr txBox="1"/>
          <p:nvPr/>
        </p:nvSpPr>
        <p:spPr>
          <a:xfrm>
            <a:off x="11890571" y="4275336"/>
            <a:ext cx="603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데이터 크롤링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ecff4ab674_2_65"/>
          <p:cNvSpPr txBox="1"/>
          <p:nvPr/>
        </p:nvSpPr>
        <p:spPr>
          <a:xfrm>
            <a:off x="11927031" y="4816979"/>
            <a:ext cx="84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데이터 전처리 및 엔지니어링</a:t>
            </a:r>
            <a:endParaRPr b="0" i="0" sz="21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2ecff4ab674_2_65"/>
          <p:cNvSpPr txBox="1"/>
          <p:nvPr/>
        </p:nvSpPr>
        <p:spPr>
          <a:xfrm>
            <a:off x="11927031" y="5358629"/>
            <a:ext cx="84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100">
                <a:solidFill>
                  <a:srgbClr val="9E9E9E"/>
                </a:solidFill>
              </a:rPr>
              <a:t>모델링</a:t>
            </a:r>
            <a:endParaRPr b="0" i="0" sz="21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" y="-20947"/>
            <a:ext cx="1828570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8"/>
          <p:cNvGrpSpPr/>
          <p:nvPr/>
        </p:nvGrpSpPr>
        <p:grpSpPr>
          <a:xfrm>
            <a:off x="3843286" y="4081210"/>
            <a:ext cx="10599000" cy="2074376"/>
            <a:chOff x="3843286" y="4081210"/>
            <a:chExt cx="10599000" cy="2074376"/>
          </a:xfrm>
        </p:grpSpPr>
        <p:grpSp>
          <p:nvGrpSpPr>
            <p:cNvPr id="215" name="Google Shape;215;p8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216" name="Google Shape;216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7" name="Google Shape;217;p8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p8"/>
            <p:cNvSpPr txBox="1"/>
            <p:nvPr/>
          </p:nvSpPr>
          <p:spPr>
            <a:xfrm>
              <a:off x="3843286" y="5078286"/>
              <a:ext cx="105990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400">
                  <a:solidFill>
                    <a:srgbClr val="FFFFFF"/>
                  </a:solidFill>
                </a:rPr>
                <a:t>대회 소개</a:t>
              </a:r>
              <a:endParaRPr b="0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8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대회 개요 - House Price Prediction | 아파</a:t>
            </a:r>
            <a:r>
              <a:rPr b="1" lang="en-US" sz="3000">
                <a:solidFill>
                  <a:srgbClr val="FFFFFF"/>
                </a:solidFill>
              </a:rPr>
              <a:t>트 실거래가 예측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28" name="Google Shape;22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250" y="3829863"/>
            <a:ext cx="66675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/>
        </p:nvSpPr>
        <p:spPr>
          <a:xfrm>
            <a:off x="8777625" y="4657538"/>
            <a:ext cx="87483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대회 개요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부동산 관련 의사결정을 돕기위한 부동산 실거래가 예측 모델 구현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-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서울시 한정 아파트 가격 예측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2023-12-28T14:50:59.000</dcterms:created>
  <dc:creator>officegen</dc:creator>
</cp:coreProperties>
</file>